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poohbear123@gmail.co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poohbear123@gmail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Applications for Grad. School: 3 Key Components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BRAIN Camp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June 14,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CV: Final Considerations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Optional Sections: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E.g., Grants Received, Institutional Service, Qualifications/Training/Certifications 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Review, review, review!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Have at least 3 people read/edit your CV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Update, update, update!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Make a habit of updating your CV after each accomplishment and experience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CV: Examples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Dos and Dont’s!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Personal Statement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Opportunity to personalize your applications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sz="1800"/>
              <a:t>Narrative of your experiences and future academic/career goals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Potential Outline</a:t>
            </a: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600"/>
              <a:t>Introduce yourself, your motivation for applying to graduate school </a:t>
            </a: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600"/>
              <a:t>Experiences in academic career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Favorite classes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Research experiences--RA positions, thesis topic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Relevant work and internship experiences</a:t>
            </a: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600"/>
              <a:t>Research interests/graduate school goals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Current research questions you’re interested in 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How graduate school/faculty mentor are a good match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Do’s and Dont’s 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Do’s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Pay attention to instructions 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Some schools lay out exact guidelines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Write in active voice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Be clear, straightforward, and generally positive! 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Proofread and ask others to read before you submit!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Dont’s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Re-write your CV in prose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Write in cliches 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Embellish any details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Letters of Recommendation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56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Step 1: Figure out how many you need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Can be found on program application website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Step 2: Decide who you will ask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Someone who knows you well 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Can speak to academic performance, volunteer experiences, future academic and career goals, personality and work ethic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Avoid professors from large lecture halls who you didn’t interact with  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Step 3: Provide helpful information 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List of schools/advisors you’re applying to 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Deadlines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An up-to-date resume/CV and personal statement (academic/career goals)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Unofficial transcript/list of courses </a:t>
            </a:r>
          </a:p>
          <a:p>
            <a:pPr marL="914400" lvl="1" indent="-22860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"/>
              <a:t>How many years you’ve worked with them, if applicable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For example...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11700" y="1127850"/>
            <a:ext cx="8520600" cy="3739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"/>
              <a:t>Undergraduate Advisor</a:t>
            </a:r>
          </a:p>
          <a:p>
            <a:pPr marL="914400" lvl="1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" sz="1400"/>
              <a:t>Involvement in research</a:t>
            </a:r>
          </a:p>
          <a:p>
            <a:pPr marL="914400" lvl="1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" sz="1400"/>
              <a:t>How I compare to other undergrads</a:t>
            </a:r>
          </a:p>
          <a:p>
            <a:pPr marL="914400" lvl="1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" sz="1400"/>
              <a:t>Undergraduate courses and GPA</a:t>
            </a:r>
          </a:p>
          <a:p>
            <a:pPr marL="457200" lvl="0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"/>
              <a:t>Primary Advisor during Post-Bacc RA position</a:t>
            </a:r>
          </a:p>
          <a:p>
            <a:pPr marL="914400" lvl="1" indent="-22860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"/>
              <a:t>Research responsibilities (i.e. coordinating research projects, conducting data analyses)</a:t>
            </a:r>
          </a:p>
          <a:p>
            <a:pPr marL="914400" lvl="1" indent="-22860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"/>
              <a:t>Clinical experiences</a:t>
            </a:r>
          </a:p>
          <a:p>
            <a:pPr marL="914400" lvl="1" indent="-22860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"/>
              <a:t>Readiness for grad school, GRE score, poster presentations</a:t>
            </a:r>
          </a:p>
          <a:p>
            <a:pPr marL="457200" lvl="0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"/>
              <a:t>Professor I TA’ed for </a:t>
            </a:r>
          </a:p>
          <a:p>
            <a:pPr marL="914400" lvl="1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" sz="1400"/>
              <a:t>Organization skills</a:t>
            </a:r>
          </a:p>
          <a:p>
            <a:pPr marL="914400" lvl="1" indent="-2286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r>
              <a:rPr lang="en" sz="1400"/>
              <a:t>Guest lectured a few classes</a:t>
            </a:r>
          </a:p>
          <a:p>
            <a:pPr marL="914400" lvl="1" indent="-2286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r>
              <a:rPr lang="en" sz="1400"/>
              <a:t>How I work with students</a:t>
            </a:r>
            <a:r>
              <a:rPr lang="en" sz="2400"/>
              <a:t> 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Do’s and Dont’s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Do’s </a:t>
            </a:r>
          </a:p>
          <a:p>
            <a:pPr marL="914400" lvl="1" indent="-22860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Try to diversify your experiences</a:t>
            </a:r>
          </a:p>
          <a:p>
            <a:pPr marL="1371600" lvl="2" indent="-22860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Well-rounded applicant </a:t>
            </a:r>
          </a:p>
          <a:p>
            <a:pPr marL="914400" lvl="1" indent="-22860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Keep in touch with/update mentors even after you’ve stopped working with them</a:t>
            </a:r>
          </a:p>
          <a:p>
            <a:pPr marL="914400" lvl="1" indent="-22860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Check In and Follow up  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Dont’s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Wait last minute to ask for a reference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Give several weeks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Assume they will be willing to provide a </a:t>
            </a:r>
            <a:r>
              <a:rPr lang="en" i="1"/>
              <a:t>strong </a:t>
            </a:r>
            <a:r>
              <a:rPr lang="en"/>
              <a:t>recommendation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Always best to ask!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One thing to keep in mind...</a:t>
            </a:r>
          </a:p>
        </p:txBody>
      </p:sp>
      <p:pic>
        <p:nvPicPr>
          <p:cNvPr id="151" name="Shape 151" descr="LOR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3350" y="1332674"/>
            <a:ext cx="7877298" cy="3626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21396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Questions?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11700" y="7347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/>
              <a:t>3 Key Components of Applications for Graduate School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311700" y="1408375"/>
            <a:ext cx="8520600" cy="316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Curriculum Vitae (CV or vitae)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Personal Statement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Letters of recommendation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Applications for Grad. School: 3 Key Components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BRAIN Camp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June 14, 2017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CV vs. Resume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“Tells the story of your academic life” 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Focus: Only academic information that pertains to the program/your career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Do NOT include: babysitting experience, lifeguard job, membership in flag frisbee club 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Length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Resume: One page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CV: 2+ pages with no length restrictions 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Never include high school experiences or awards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CV: Basic Sections to Include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Heading: Contact Information 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Name, address, e-mail, telephone number 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Professional email only! (E.g., NOT </a:t>
            </a:r>
            <a:r>
              <a:rPr lang="en" u="sng">
                <a:solidFill>
                  <a:schemeClr val="hlink"/>
                </a:solidFill>
                <a:hlinkClick r:id="rId4"/>
              </a:rPr>
              <a:t>poohbear123@gmail.com</a:t>
            </a:r>
            <a:r>
              <a:rPr lang="en"/>
              <a:t>) 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Name should be 1-2 font sizes bigger so it stands out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Include name on each page of your CV (footer)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Educational Background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List all earned academic degrees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Name of institution, location (city &amp; state), degree type and major, month and year degree was (will be) awarded</a:t>
            </a:r>
          </a:p>
          <a:p>
            <a:pPr marL="1828800" lvl="3" indent="-228600" rtl="0">
              <a:spcBef>
                <a:spcPts val="0"/>
              </a:spcBef>
              <a:buChar char="●"/>
            </a:pPr>
            <a:r>
              <a:rPr lang="en"/>
              <a:t>Start with most recent</a:t>
            </a:r>
          </a:p>
          <a:p>
            <a:pPr marL="1828800" lvl="3" indent="-228600" rtl="0">
              <a:spcBef>
                <a:spcPts val="0"/>
              </a:spcBef>
              <a:buChar char="●"/>
            </a:pPr>
            <a:r>
              <a:rPr lang="en"/>
              <a:t>Exclude high school 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CV: Basic Sections to Include Cont.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Teaching Experience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Courses taught, your title, institutions, and dates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1-3 bullet points: describe the course (if not clear) and your role in teaching it (e.g., created syllabus, lectured, graded exams/papers)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Research Experience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Institution, dates, faculty member under which research was conducted, topic or project title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1-3 bullet points: describe research, your activities/duties, accomplishments, resulting papers/presentations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Include formal research experience only (i.e., working under a faculty member)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CV: Basic Sections to Include Cont.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Publications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Citations for articles, chapters, research reports, etc. that you have authored or co-authored 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Use format appropriate for your academic discipline (e.g., APA, MLA)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Start with most recent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Presentations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/>
              <a:t>Talk title, name of conference, dates, and location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Use format appropriate for your academic discipline (e.g., APA, MLA)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■"/>
            </a:pPr>
            <a:r>
              <a:rPr lang="en"/>
              <a:t>Start with most recent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CV: Basic Sections to Include Cont.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Honors, Awards, Fellowships, Scholarships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/>
              <a:t>Name of award, institution, year given, and brief explanation of criteria used to award it 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Academic Service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 i="1"/>
              <a:t>Relevant </a:t>
            </a:r>
            <a:r>
              <a:rPr lang="en"/>
              <a:t>university groups, committees, clubs you served on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Name of group, your role/activities, institution, dates 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Professional Affiliations 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List memberships in groups and professional societies, date of initial affiliation, and any administrative or leadership positions held 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Skills or Languages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List any skills or languages relevant to your field (e.g., statistical programs, German fluency)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■"/>
            </a:pPr>
            <a:r>
              <a:rPr lang="en"/>
              <a:t>Note level of competency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CV: Formatting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Overall: well organized, easy to read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Keep styles, fonts, and abbreviation formatting consistent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Use short phrases, bullet points, and little punctuation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Use bolds, capitalization, italics, and underline to draw attention (but do not go overboard!)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Margins of 1” and 12-point font 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Left-align the document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Footer with your name and page numbers in case pages get separated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Reverse chronological order!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Include information only for sections that apply to you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Consider combining sections (E.g., Papers </a:t>
            </a:r>
            <a:r>
              <a:rPr lang="en" b="1"/>
              <a:t>and </a:t>
            </a:r>
            <a:r>
              <a:rPr lang="en"/>
              <a:t>Publications)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CV: Final Considerations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Optional Sections: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E.g., Grants Received, Institutional Service, Qualifications/Training/Certifications 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Review, review, review!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Have at least 3 people read/edit your CV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Update, update, update!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Make a habit of updating your CV after each accomplishment and experience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CV: Examples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Dos and Dont’s!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Personal Statement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Opportunity to personalize your applications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sz="1800"/>
              <a:t>Narrative of your experiences and future academic/career goals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Potential Outline</a:t>
            </a: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600"/>
              <a:t>Introduce yourself, your motivation for applying to graduate school </a:t>
            </a: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600"/>
              <a:t>Experiences in academic career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Favorite classes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Research experiences--RA positions, thesis topic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Relevant work and internship experiences</a:t>
            </a:r>
          </a:p>
          <a:p>
            <a: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</a:pPr>
            <a:r>
              <a:rPr lang="en" sz="1600"/>
              <a:t>Research interests/graduate school goals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Current research questions you’re interested in 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How graduate school/faculty mentor are a good match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Do’s and Dont’s 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Do’s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Pay attention to instructions 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Some schools lay out exact guidelines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Write in active voice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Be clear, straightforward, and generally positive! 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Proofread and ask others to read before you submit!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Dont’s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Re-write your CV in prose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Write in cliches 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Embellish any details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73477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/>
              <a:t>3 Key Components of Applications for Graduate School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408375"/>
            <a:ext cx="8520600" cy="316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Curriculum Vitae (CV or vitae)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Personal Statement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Letters of recommendation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Letters of Recommendation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56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Step 1: Figure out how many you need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Can be found on program application website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Step 2: Decide who you will ask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Someone who knows you well 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Can speak to academic performance, volunteer experiences, future academic and career goals, personality and work ethic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Avoid professors from large lecture halls who you didn’t interact with  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Step 3: Provide helpful information 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List of schools/advisors you’re applying to 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Deadlines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An up-to-date resume/CV and personal statement (academic/career goals)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Unofficial transcript/list of courses </a:t>
            </a:r>
          </a:p>
          <a:p>
            <a:pPr marL="914400" lvl="1" indent="-22860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"/>
              <a:t>How many years you’ve worked with them, if applicable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For example...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311700" y="1127850"/>
            <a:ext cx="8520600" cy="3739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"/>
              <a:t>Undergraduate Advisor</a:t>
            </a:r>
          </a:p>
          <a:p>
            <a:pPr marL="914400" lvl="1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" sz="1400"/>
              <a:t>Involvement in research</a:t>
            </a:r>
          </a:p>
          <a:p>
            <a:pPr marL="914400" lvl="1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" sz="1400"/>
              <a:t>How I compare to other undergrads</a:t>
            </a:r>
          </a:p>
          <a:p>
            <a:pPr marL="914400" lvl="1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" sz="1400"/>
              <a:t>Undergraduate courses and GPA</a:t>
            </a:r>
          </a:p>
          <a:p>
            <a:pPr marL="457200" lvl="0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"/>
              <a:t>Primary Advisor during Post-Bacc RA position</a:t>
            </a:r>
          </a:p>
          <a:p>
            <a:pPr marL="914400" lvl="1" indent="-22860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"/>
              <a:t>Research responsibilities (i.e. coordinating research projects, conducting data analyses)</a:t>
            </a:r>
          </a:p>
          <a:p>
            <a:pPr marL="914400" lvl="1" indent="-22860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"/>
              <a:t>Clinical experiences</a:t>
            </a:r>
          </a:p>
          <a:p>
            <a:pPr marL="914400" lvl="1" indent="-22860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"/>
              <a:t>Readiness for grad school, GRE score, poster presentations</a:t>
            </a:r>
          </a:p>
          <a:p>
            <a:pPr marL="457200" lvl="0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"/>
              <a:t>Professor I TA’ed for </a:t>
            </a:r>
          </a:p>
          <a:p>
            <a:pPr marL="914400" lvl="1" indent="-22860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</a:pPr>
            <a:r>
              <a:rPr lang="en" sz="1400"/>
              <a:t>Organization skills</a:t>
            </a:r>
          </a:p>
          <a:p>
            <a:pPr marL="914400" lvl="1" indent="-2286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r>
              <a:rPr lang="en" sz="1400"/>
              <a:t>Guest lectured a few classes</a:t>
            </a:r>
          </a:p>
          <a:p>
            <a:pPr marL="914400" lvl="1" indent="-2286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</a:pPr>
            <a:r>
              <a:rPr lang="en" sz="1400"/>
              <a:t>How I work with students</a:t>
            </a:r>
            <a:r>
              <a:rPr lang="en" sz="2400"/>
              <a:t> 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Do’s and Dont’s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Do’s </a:t>
            </a:r>
          </a:p>
          <a:p>
            <a:pPr marL="914400" lvl="1" indent="-22860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Try to diversify your experiences</a:t>
            </a:r>
          </a:p>
          <a:p>
            <a:pPr marL="1371600" lvl="2" indent="-22860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Well-rounded applicant </a:t>
            </a:r>
          </a:p>
          <a:p>
            <a:pPr marL="914400" lvl="1" indent="-22860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Keep in touch with/update mentors even after you’ve stopped working with them</a:t>
            </a:r>
          </a:p>
          <a:p>
            <a:pPr marL="914400" lvl="1" indent="-228600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Calibri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Check In and Follow up  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Dont’s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Wait last minute to ask for a reference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Give several weeks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Assume they will be willing to provide a </a:t>
            </a:r>
            <a:r>
              <a:rPr lang="en" i="1"/>
              <a:t>strong </a:t>
            </a:r>
            <a:r>
              <a:rPr lang="en"/>
              <a:t>recommendation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Always best to ask!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One thing to keep in mind...</a:t>
            </a:r>
          </a:p>
        </p:txBody>
      </p:sp>
      <p:pic>
        <p:nvPicPr>
          <p:cNvPr id="246" name="Shape 246" descr="LOR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3350" y="1332674"/>
            <a:ext cx="7877298" cy="3626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311700" y="21396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Questions?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CV vs. Resume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“Tells the story of your academic life” 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Focus: Only academic information that pertains to the program/your career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Do NOT include: babysitting experience, lifeguard job, membership in flag frisbee club 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Length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Resume: One page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CV: 2+ pages with no length restrictions 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Never include high school experiences or awards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CV: Basic Sections to Include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Heading: Contact Information 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Name, address, e-mail, telephone number 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Professional email only! (E.g., NOT </a:t>
            </a:r>
            <a:r>
              <a:rPr lang="en" u="sng">
                <a:solidFill>
                  <a:schemeClr val="hlink"/>
                </a:solidFill>
                <a:hlinkClick r:id="rId4"/>
              </a:rPr>
              <a:t>poohbear123@gmail.com</a:t>
            </a:r>
            <a:r>
              <a:rPr lang="en"/>
              <a:t>) 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Name should be 1-2 font sizes bigger so it stands out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Include name on each page of your CV (footer)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Educational Background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List all earned academic degrees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Name of institution, location (city &amp; state), degree type and major, month and year degree was (will be) awarded</a:t>
            </a:r>
          </a:p>
          <a:p>
            <a:pPr marL="1828800" lvl="3" indent="-228600" rtl="0">
              <a:spcBef>
                <a:spcPts val="0"/>
              </a:spcBef>
              <a:buChar char="●"/>
            </a:pPr>
            <a:r>
              <a:rPr lang="en"/>
              <a:t>Start with most recent</a:t>
            </a:r>
          </a:p>
          <a:p>
            <a:pPr marL="1828800" lvl="3" indent="-228600" rtl="0">
              <a:spcBef>
                <a:spcPts val="0"/>
              </a:spcBef>
              <a:buChar char="●"/>
            </a:pPr>
            <a:r>
              <a:rPr lang="en"/>
              <a:t>Exclude high school 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CV: Basic Sections to Include Cont.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Teaching Experience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Courses taught, your title, institutions, and dates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1-3 bullet points: describe the course (if not clear) and your role in teaching it (e.g., created syllabus, lectured, graded exams/papers)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Research Experience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Institution, dates, faculty member under which research was conducted, topic or project title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1-3 bullet points: describe research, your activities/duties, accomplishments, resulting papers/presentations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Include formal research experience only (i.e., working under a faculty member)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CV: Basic Sections to Include Cont.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Publications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Citations for articles, chapters, research reports, etc. that you have authored or co-authored 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Use format appropriate for your academic discipline (e.g., APA, MLA)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Start with most recent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Presentations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/>
              <a:t>Talk title, name of conference, dates, and location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Use format appropriate for your academic discipline (e.g., APA, MLA)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■"/>
            </a:pPr>
            <a:r>
              <a:rPr lang="en"/>
              <a:t>Start with most recent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CV: Basic Sections to Include Cont.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Honors, Awards, Fellowships, Scholarships</a:t>
            </a:r>
          </a:p>
          <a:p>
            <a: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○"/>
            </a:pPr>
            <a:r>
              <a:rPr lang="en"/>
              <a:t>Name of award, institution, year given, and brief explanation of criteria used to award it 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Academic Service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 i="1"/>
              <a:t>Relevant </a:t>
            </a:r>
            <a:r>
              <a:rPr lang="en"/>
              <a:t>university groups, committees, clubs you served on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Name of group, your role/activities, institution, dates 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Professional Affiliations 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List memberships in groups and professional societies, date of initial affiliation, and any administrative or leadership positions held 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Skills or Languages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List any skills or languages relevant to your field (e.g., statistical programs, German fluency)</a:t>
            </a:r>
          </a:p>
          <a:p>
            <a:pPr marL="1371600" marR="0" lvl="2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■"/>
            </a:pPr>
            <a:r>
              <a:rPr lang="en"/>
              <a:t>Note level of competency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6720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/>
              <a:t>CV: Formatting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311700" y="1320100"/>
            <a:ext cx="8520600" cy="3248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Overall: well organized, easy to read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Keep styles, fonts, and abbreviation formatting consistent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Use short phrases, bullet points, and little punctuation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Use bolds, capitalization, italics, and underline to draw attention (but do not go overboard!)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Margins of 1” and 12-point font 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Left-align the document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Footer with your name and page numbers in case pages get separated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Reverse chronological order!</a:t>
            </a:r>
          </a:p>
          <a:p>
            <a:pPr marL="457200" marR="0" lvl="0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●"/>
            </a:pPr>
            <a:r>
              <a:rPr lang="en"/>
              <a:t>Include information only for sections that apply to you</a:t>
            </a:r>
          </a:p>
          <a:p>
            <a:pPr marL="914400" marR="0" lvl="1" indent="-22860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har char="○"/>
            </a:pPr>
            <a:r>
              <a:rPr lang="en"/>
              <a:t>Consider combining sections (E.g., Papers </a:t>
            </a:r>
            <a:r>
              <a:rPr lang="en" b="1"/>
              <a:t>and </a:t>
            </a:r>
            <a:r>
              <a:rPr lang="en"/>
              <a:t>Publications)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1998</Words>
  <Application>Microsoft Office PowerPoint</Application>
  <PresentationFormat>On-screen Show (16:9)</PresentationFormat>
  <Paragraphs>272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simple-light-2</vt:lpstr>
      <vt:lpstr>Applications for Grad. School: 3 Key Components</vt:lpstr>
      <vt:lpstr>Applications for Grad. School: 3 Key Components</vt:lpstr>
      <vt:lpstr>3 Key Components of Applications for Graduate School</vt:lpstr>
      <vt:lpstr>CV vs. Resume</vt:lpstr>
      <vt:lpstr>CV: Basic Sections to Include</vt:lpstr>
      <vt:lpstr>CV: Basic Sections to Include Cont.</vt:lpstr>
      <vt:lpstr>CV: Basic Sections to Include Cont.</vt:lpstr>
      <vt:lpstr>CV: Basic Sections to Include Cont.</vt:lpstr>
      <vt:lpstr>CV: Formatting</vt:lpstr>
      <vt:lpstr>CV: Final Considerations</vt:lpstr>
      <vt:lpstr>CV: Examples</vt:lpstr>
      <vt:lpstr>Personal Statement</vt:lpstr>
      <vt:lpstr>Do’s and Dont’s </vt:lpstr>
      <vt:lpstr>Letters of Recommendation</vt:lpstr>
      <vt:lpstr>For example...</vt:lpstr>
      <vt:lpstr>Do’s and Dont’s</vt:lpstr>
      <vt:lpstr>One thing to keep in mind...</vt:lpstr>
      <vt:lpstr>Questions?</vt:lpstr>
      <vt:lpstr>3 Key Components of Applications for Graduate School</vt:lpstr>
      <vt:lpstr>CV vs. Resume</vt:lpstr>
      <vt:lpstr>CV: Basic Sections to Include</vt:lpstr>
      <vt:lpstr>CV: Basic Sections to Include Cont.</vt:lpstr>
      <vt:lpstr>CV: Basic Sections to Include Cont.</vt:lpstr>
      <vt:lpstr>CV: Basic Sections to Include Cont.</vt:lpstr>
      <vt:lpstr>CV: Formatting</vt:lpstr>
      <vt:lpstr>CV: Final Considerations</vt:lpstr>
      <vt:lpstr>CV: Examples</vt:lpstr>
      <vt:lpstr>Personal Statement</vt:lpstr>
      <vt:lpstr>Do’s and Dont’s </vt:lpstr>
      <vt:lpstr>Letters of Recommendation</vt:lpstr>
      <vt:lpstr>For example...</vt:lpstr>
      <vt:lpstr>Do’s and Dont’s</vt:lpstr>
      <vt:lpstr>One thing to keep in mind...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for Grad. School: 3 Key Components</dc:title>
  <dc:creator>Christine Perndorfer</dc:creator>
  <cp:lastModifiedBy>Christine Perndorfer</cp:lastModifiedBy>
  <cp:revision>1</cp:revision>
  <dcterms:modified xsi:type="dcterms:W3CDTF">2018-06-04T21:13:00Z</dcterms:modified>
</cp:coreProperties>
</file>